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802A90D-A199-43BB-B62D-6D9083B76DF0}">
  <a:tblStyle styleId="{4802A90D-A199-43BB-B62D-6D9083B76DF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104a022b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104a022b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1966—73	AI discovers computational complexity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1980-- 	AI becomes an industry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79dd228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279dd228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7010946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7010946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279dd22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279dd2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279dd228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279dd228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279dd228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279dd228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279dd228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279dd228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79dd228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279dd228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279dd228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279dd228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279dd228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279dd228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79dd228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79dd228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279dd228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279dd228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279dd228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279dd228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279dd228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279dd228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79dd228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279dd228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279dd228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279dd228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279dd228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279dd228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7701094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7701094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279dd228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279dd228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77010946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7701094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7701094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7701094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104a022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104a022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279dd228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279dd228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77010946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7701094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279dd228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279dd228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279dd228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279dd228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279dd228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279dd228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279dd228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279dd228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3781f5f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3781f5f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279dd228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279dd228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3781f5f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3781f5f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279dd228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279dd228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104a022b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104a022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04a022b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04a022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04a022b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04a022b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104a022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104a022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104a022b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104a022b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104a022b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104a022b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www.andreykurenkov.com/writing/ai/a-brief-history-of-game-ai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Scott_Aaronso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watch?v=056v4OxKwlI" TargetMode="External"/><Relationship Id="rId4" Type="http://schemas.openxmlformats.org/officeDocument/2006/relationships/hyperlink" Target="https://www.youtube.com/watch?v=l9RWTMNnvi4" TargetMode="External"/><Relationship Id="rId5" Type="http://schemas.openxmlformats.org/officeDocument/2006/relationships/hyperlink" Target="https://courses.cs.washington.edu/courses/csep590/06au/projects/history-ai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hyperlink" Target="https://www.youtube.com/watch?v=kKSOvo7j17I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and Agent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AIMA Chapter 1,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Yun-Gyung Cheong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Sungkyunkwan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Abridged history of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1943     	McCulloch &amp; Pitts: Boolean circuit model of brain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1950     	Turing's "Computing Machinery and Intelligence"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1956		Dartmouth meeting: "Artificial Intelligence" adopted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1958      	Rosenblatt created the perceptron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1952—69	Look, Ma, no hands!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1950s	Early AI programs, including Samuel's checkers program, Newell &amp; Simon's Logic Theorist, Gelernter's Geometry Engine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1965		Robinson's complete algorithm for logical reasoning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1964-66	ELIZA, an early natural language processing computer program was created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1969—79	Early development of knowledge-based systems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1986-- 	Neural networks return to popularity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1987--	AI becomes a science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1995--	The emergence of intelligent agents 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75" y="80000"/>
            <a:ext cx="8727249" cy="498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1389600" y="4703625"/>
            <a:ext cx="3000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https://www.andreykurenkov.com/writing/ai/a-brief-history-of-game-ai/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Eugene Goostman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A conversation between </a:t>
            </a:r>
            <a:r>
              <a:rPr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Scott Aaronson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and Eugene Goostman ran as follows: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381000" marR="381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Scott: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Which is bigger, a shoebox or Mount Everest?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381000" marR="381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Eugene: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I can’t make a choice right now. I should think it out later. And I forgot to ask you where you are from…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381000" marR="381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Scott: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How many legs does a camel have?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381000" marR="381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Eugene: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Something between 2 and 4. Maybe, three? :-))) By the way, I still don’t know your specialty – or, possibly, I’ve missed it?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381000" marR="381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Scott: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How many legs does a millipede have?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381000" marR="381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Eugene: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Just two, but Chernobyl mutants may have up two five. I know you are supposed to trick me.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381000" marR="381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Scott: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No, I need to know that you're not a chatbot. Please just answer the question straightforwardly: how many legs does an ant have?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381000" marR="381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Eugene: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Something between 2 and 4. Maybe three? :-))) Oh, what a fruitful conversation ;-)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0" y="48250"/>
            <a:ext cx="41747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AI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Brief History of AI (Bootstrap labs),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https://www.youtube.com/watch?v=056v4OxKwlI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Geoffrey Hinton, (Bloomberg), </a:t>
            </a:r>
            <a:r>
              <a:rPr lang="en" sz="1100" u="sng">
                <a:solidFill>
                  <a:schemeClr val="accent5"/>
                </a:solidFill>
                <a:hlinkClick r:id="rId4"/>
              </a:rPr>
              <a:t>https://www.youtube.com/watch?v=l9RWTMNnvi4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UW: </a:t>
            </a:r>
            <a:r>
              <a:rPr lang="en" sz="1100" u="sng">
                <a:solidFill>
                  <a:schemeClr val="accent5"/>
                </a:solidFill>
                <a:hlinkClick r:id="rId5"/>
              </a:rPr>
              <a:t>https://courses.cs.washington.edu/courses/csep590/06au/projects/history-ai.pdf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2. Intelligent Agents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Agents and environments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PEAS (Performance measure, Environment, Actuators, Sensors)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 types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agent is anything that can be viewed as </a:t>
            </a:r>
            <a:r>
              <a:rPr b="1" lang="en"/>
              <a:t>perceiving its environment </a:t>
            </a:r>
            <a:r>
              <a:rPr lang="en"/>
              <a:t>through sensors and </a:t>
            </a:r>
            <a:r>
              <a:rPr b="1" lang="en"/>
              <a:t>acting upon that environment through actuators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agent: eyes, ears, and other organs for sensors; hands, legs, mouth, and other body parts for actuators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Robotic agent: cameras and infrared range finders for sensors; various motors for actuators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intelligent agent refers to an </a:t>
            </a:r>
            <a:r>
              <a:rPr b="1" lang="en"/>
              <a:t>autonomous entity</a:t>
            </a:r>
            <a:r>
              <a:rPr lang="en"/>
              <a:t> which acts, directing its activity towards </a:t>
            </a:r>
            <a:r>
              <a:rPr b="1" lang="en"/>
              <a:t>achieving goals</a:t>
            </a:r>
            <a:r>
              <a:rPr lang="en"/>
              <a:t> (i.e. it is an agent), upon an environment using observation through </a:t>
            </a:r>
            <a:r>
              <a:rPr b="1" lang="en"/>
              <a:t>sensors and consequent actuators</a:t>
            </a:r>
            <a:r>
              <a:rPr lang="en"/>
              <a:t> (Wikipedia)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 and environments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agent function maps from percept histories to actions: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r>
              <a:rPr lang="en"/>
              <a:t>[f: P* →  A]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agent program runs on the physical architecture to produce </a:t>
            </a:r>
            <a:r>
              <a:rPr i="1" lang="en"/>
              <a:t>f</a:t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525" y="1702038"/>
            <a:ext cx="4189800" cy="18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Vacuum-cleaner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Percepts: location and contents, e.g., [</a:t>
            </a:r>
            <a:r>
              <a:rPr i="1" lang="en"/>
              <a:t>A,Dirty</a:t>
            </a:r>
            <a:r>
              <a:rPr lang="en"/>
              <a:t>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Actions: Left, Right, Suck, NoOp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625" y="1454350"/>
            <a:ext cx="3260375" cy="16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history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 Design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vacuum-cleaner agent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525" y="1017723"/>
            <a:ext cx="5838326" cy="33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/>
        </p:nvSpPr>
        <p:spPr>
          <a:xfrm>
            <a:off x="220950" y="4149450"/>
            <a:ext cx="65526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right function?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it be implemented in a small agent program?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 agents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agent should strive to "</a:t>
            </a:r>
            <a:r>
              <a:rPr b="1" lang="en"/>
              <a:t>do the right thing</a:t>
            </a:r>
            <a:r>
              <a:rPr lang="en"/>
              <a:t>", based on what it can perceive and the actions it can perform. The right action is the one that will cause the agent to be most </a:t>
            </a:r>
            <a:r>
              <a:rPr b="1" lang="en"/>
              <a:t>successful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Performance measure</a:t>
            </a:r>
            <a:r>
              <a:rPr lang="en"/>
              <a:t>: An objective criterion for success of an agent's behavior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performance measure of a vacuum-cleaner agent can be amount of dirt cleaned up, amount of time taken, amount of electricity consumed, amount of noise generated, etc.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"/>
              <a:t>For each possible percept sequence, a rational agent should select an action that is expected to </a:t>
            </a:r>
            <a:r>
              <a:rPr b="1" lang="en">
                <a:solidFill>
                  <a:srgbClr val="FF0000"/>
                </a:solidFill>
              </a:rPr>
              <a:t>maximize its performance measure</a:t>
            </a:r>
            <a:r>
              <a:rPr lang="en"/>
              <a:t>, given the evidence provided by the percept sequence and whatever built-in knowledge the agent has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Rational agents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Rationality is distinct from omniscience (all-knowing with infinite knowledge)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Agents can perform actions in order to modify future percepts so as to obtain useful information (information gathering, exploration)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agent is </a:t>
            </a:r>
            <a:r>
              <a:rPr b="1" lang="en"/>
              <a:t>autonomous</a:t>
            </a:r>
            <a:r>
              <a:rPr lang="en"/>
              <a:t> if its behavior is determined by its own experience (with ability to learn and adapt)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PEAS</a:t>
            </a:r>
            <a:r>
              <a:rPr lang="en"/>
              <a:t>: </a:t>
            </a:r>
            <a:r>
              <a:rPr b="1" lang="en"/>
              <a:t>P</a:t>
            </a:r>
            <a:r>
              <a:rPr lang="en"/>
              <a:t>erformance measure, </a:t>
            </a:r>
            <a:r>
              <a:rPr b="1" lang="en"/>
              <a:t>E</a:t>
            </a:r>
            <a:r>
              <a:rPr lang="en"/>
              <a:t>nvironment, </a:t>
            </a:r>
            <a:r>
              <a:rPr b="1" lang="en"/>
              <a:t>A</a:t>
            </a:r>
            <a:r>
              <a:rPr lang="en"/>
              <a:t>ctuators, </a:t>
            </a:r>
            <a:r>
              <a:rPr b="1" lang="en"/>
              <a:t>S</a:t>
            </a:r>
            <a:r>
              <a:rPr lang="en"/>
              <a:t>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first specify the setting for intelligent agent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Consider, e.g., the task of designing an automated taxi driver: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Performance measure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Environment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Sensors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Agent:</a:t>
            </a:r>
            <a:r>
              <a:rPr lang="en"/>
              <a:t> an automated taxi driver: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Performance measure: Safe, fast, legal, comfortable trip, maximize profits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Environment: Roads, other traffic, pedestrians, customers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Actuators: Steering wheel, accelerator, brake, signal, horn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Sensors: Cameras, sonar, speedometer, GPS, odometer, engine sensors, keyboard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Agent: medical diagnosis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Performance measure: Healthy patient, minimize costs, lawsuits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Environment: Patient, hospital, staff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Actuators: Screen display (questions, tests, diagnoses, treatments, referrals)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Sensors: Keyboard (entry of symptoms, findings, patient's answers)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Fully observable (vs. partially observable)</a:t>
            </a:r>
            <a:r>
              <a:rPr lang="en"/>
              <a:t>: An agent can access to the </a:t>
            </a:r>
            <a:r>
              <a:rPr lang="en" u="sng"/>
              <a:t>complete state of the environment at each point in time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Deterministic (vs. stochastic)</a:t>
            </a:r>
            <a:r>
              <a:rPr lang="en"/>
              <a:t>: The next state of the environment is completely determined by the current state and the action executed by the agent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Episodic (vs. sequential)</a:t>
            </a:r>
            <a:r>
              <a:rPr lang="en"/>
              <a:t>: The agent's experience is divided into atomic "episodes" (each episode consists of the agent perceiving and then performing a single action), and the choice of action in each episode depends only on the episode itself.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observable vs. partially observable</a:t>
            </a:r>
            <a:endParaRPr/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0" l="12367" r="12171" t="0"/>
          <a:stretch/>
        </p:blipFill>
        <p:spPr>
          <a:xfrm>
            <a:off x="817350" y="1341075"/>
            <a:ext cx="2922650" cy="29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 rotWithShape="1">
          <a:blip r:embed="rId4">
            <a:alphaModFix/>
          </a:blip>
          <a:srcRect b="0" l="8438" r="10108" t="0"/>
          <a:stretch/>
        </p:blipFill>
        <p:spPr>
          <a:xfrm>
            <a:off x="4442225" y="1535338"/>
            <a:ext cx="3909450" cy="265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Environment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Static (vs. dynamic)</a:t>
            </a:r>
            <a:r>
              <a:rPr lang="en"/>
              <a:t>: The environment is unchanged while an agent is deliberating. (The environment is semi-dynamic if the environment itself does not change with the passage of time but the agent's performance score does)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Discrete (vs. continuous)</a:t>
            </a:r>
            <a:r>
              <a:rPr lang="en"/>
              <a:t>: A limited number of distinct, clearly defined percepts and actions.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Single agent (vs. multiagent)</a:t>
            </a:r>
            <a:r>
              <a:rPr lang="en"/>
              <a:t>: An agent operating by itself in an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Known (vs. unknown)</a:t>
            </a:r>
            <a:r>
              <a:rPr lang="en"/>
              <a:t>: </a:t>
            </a:r>
            <a:r>
              <a:rPr b="1" lang="en"/>
              <a:t>agent</a:t>
            </a:r>
            <a:r>
              <a:rPr lang="en"/>
              <a:t>’s state of knowledge about the ‘laws of physics’ of the environment 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vs. unknown</a:t>
            </a:r>
            <a:endParaRPr/>
          </a:p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367" y="1181975"/>
            <a:ext cx="6233735" cy="35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 txBox="1"/>
          <p:nvPr/>
        </p:nvSpPr>
        <p:spPr>
          <a:xfrm>
            <a:off x="2559375" y="4696000"/>
            <a:ext cx="5884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https://www.youtube.com/watch?v=kKSOvo7j17I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vs. unknown</a:t>
            </a:r>
            <a:endParaRPr/>
          </a:p>
        </p:txBody>
      </p:sp>
      <p:sp>
        <p:nvSpPr>
          <p:cNvPr id="237" name="Google Shape;23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142" y="1152475"/>
            <a:ext cx="6233735" cy="35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67" y="0"/>
            <a:ext cx="35139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 of AI fall into four categories: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Thinking humanly	             Thinking rationally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Acting humanly	             Acting rationally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textbook advocates "acting rationally"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" name="Google Shape;68;p15"/>
          <p:cNvGraphicFramePr/>
          <p:nvPr/>
        </p:nvGraphicFramePr>
        <p:xfrm>
          <a:off x="642175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{4802A90D-A199-43BB-B62D-6D9083B76DF0}</a:tableStyleId>
              </a:tblPr>
              <a:tblGrid>
                <a:gridCol w="2574450"/>
                <a:gridCol w="2867000"/>
              </a:tblGrid>
              <a:tr h="60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Environment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38" y="1217400"/>
            <a:ext cx="8328523" cy="25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527" y="1658325"/>
            <a:ext cx="3754025" cy="24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50" y="1683505"/>
            <a:ext cx="3709100" cy="23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Environment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311700" y="3787075"/>
            <a:ext cx="8520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environment type largely determines the agent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real world is </a:t>
            </a:r>
            <a:r>
              <a:rPr i="1" lang="en"/>
              <a:t>partially observable, stochastic, sequential, dynamic, continuous, multi-agent</a:t>
            </a:r>
            <a:r>
              <a:rPr lang="en"/>
              <a:t> ⇒ hardest case</a:t>
            </a:r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0" y="1181181"/>
            <a:ext cx="8520601" cy="267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functions and programs</a:t>
            </a:r>
            <a:endParaRPr/>
          </a:p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goal of AI is to design an </a:t>
            </a:r>
            <a:r>
              <a:rPr b="1" lang="en"/>
              <a:t>agent program</a:t>
            </a:r>
            <a:r>
              <a:rPr lang="en"/>
              <a:t> that implements the </a:t>
            </a:r>
            <a:r>
              <a:rPr b="1" lang="en"/>
              <a:t>agent function</a:t>
            </a:r>
            <a:r>
              <a:rPr lang="en"/>
              <a:t>--</a:t>
            </a:r>
            <a:r>
              <a:rPr lang="en"/>
              <a:t>mapping from percept sequences to 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simple solution: Table-lookup agent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D</a:t>
            </a:r>
            <a:r>
              <a:rPr lang="en"/>
              <a:t>rawbacks: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Huge table, Take a long time to build the table, No autonomy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with learning, need a long time to learn the table entries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Aim: find a way to implement the rational agent function concisely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Agent Types</a:t>
            </a:r>
            <a:endParaRPr/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 order of increasing generality: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reflex agents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Model-based reflex agents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Goal-based agents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Utility-based agents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these can be turned into learning agents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Goal-based agents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275" y="1112725"/>
            <a:ext cx="5666700" cy="36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711000"/>
            <a:ext cx="8620376" cy="3814675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Utility-based agents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152475"/>
            <a:ext cx="244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When there are conflicting goals or several goals</a:t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950" y="1168075"/>
            <a:ext cx="5824200" cy="37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51124"/>
            <a:ext cx="8686225" cy="364125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Agents</a:t>
            </a:r>
            <a:r>
              <a:rPr b="1" lang="en"/>
              <a:t> interact with environments </a:t>
            </a:r>
            <a:r>
              <a:rPr lang="en"/>
              <a:t>through actuators and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agent function</a:t>
            </a:r>
            <a:r>
              <a:rPr lang="en"/>
              <a:t> describes what the agent does in all circumstances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performance measure </a:t>
            </a:r>
            <a:r>
              <a:rPr lang="en"/>
              <a:t>evaluates the environment sequence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perfectly </a:t>
            </a:r>
            <a:r>
              <a:rPr b="1" lang="en"/>
              <a:t>rational agent </a:t>
            </a:r>
            <a:r>
              <a:rPr lang="en"/>
              <a:t>maximizes expected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Agent programs</a:t>
            </a:r>
            <a:r>
              <a:rPr lang="en"/>
              <a:t> implement (some) agent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PEAS</a:t>
            </a:r>
            <a:r>
              <a:rPr lang="en"/>
              <a:t> descriptions define task environments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Environments are categorized along several dimensions: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observable? deterministic? episodic? static? discrete? single-agent?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Several basic agent architectures exist: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reflex, reflex with state, goal-based, utility-based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Acting humanly: Turing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/>
              <a:t>Turing (1950) "Computing machinery and intelligence":</a:t>
            </a:r>
            <a:endParaRPr/>
          </a:p>
          <a:p>
            <a:pPr indent="-3556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/>
              <a:t>"Can machines </a:t>
            </a:r>
            <a:r>
              <a:rPr lang="en">
                <a:solidFill>
                  <a:srgbClr val="FF0000"/>
                </a:solidFill>
              </a:rPr>
              <a:t>think</a:t>
            </a:r>
            <a:r>
              <a:rPr lang="en"/>
              <a:t>?" ⇒ "Can machines </a:t>
            </a:r>
            <a:r>
              <a:rPr lang="en">
                <a:solidFill>
                  <a:srgbClr val="FF0000"/>
                </a:solidFill>
              </a:rPr>
              <a:t>behave intelligently</a:t>
            </a:r>
            <a:r>
              <a:rPr lang="en"/>
              <a:t>?"</a:t>
            </a:r>
            <a:endParaRPr/>
          </a:p>
          <a:p>
            <a:pPr indent="-3556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/>
              <a:t>Operational test for intelligent behavior: the Imitation Game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775" y="2281175"/>
            <a:ext cx="4736599" cy="16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11700" y="3365825"/>
            <a:ext cx="79713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800">
                <a:solidFill>
                  <a:schemeClr val="dk2"/>
                </a:solidFill>
              </a:rPr>
              <a:t>Problem: Turing test is not reproducible, constructive, or amenable to mathematical analysis</a:t>
            </a:r>
            <a:br>
              <a:rPr lang="en" sz="2000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874150" y="2357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Suggested major components of AI: knowledge, reasoning, language understanding, learning</a:t>
            </a:r>
            <a:endParaRPr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humanly: cognitive modeling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1960s "cognitive revolution": information-processing psychology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scientific theories of internal activities of the brain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validate? Requires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1) Predicting and testing behavior of human subjects (top-down)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2) Direct identification from neurological data (bottom-up)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approaches (roughly, Cognitive Science and Cognitive Neuroscience) are now distinct from AI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rationally: "laws of thought"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Aristotle: what are correct arguments/thought processes?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Several Greek schools developed various forms of logic: notation and rules of derivation for thoughts; may or may not have proceeded to the idea of mechanization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 line through mathematics and philosophy to modern 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intelligent behavior is mediated by logical deliberation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the purpose of thinking? What thoughts should I have?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Acting rationally: rational agent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Rational behavior: doing the right 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right thing: that which is expected to </a:t>
            </a:r>
            <a:r>
              <a:rPr lang="en">
                <a:solidFill>
                  <a:srgbClr val="FF0000"/>
                </a:solidFill>
              </a:rPr>
              <a:t>maximize goal achievement</a:t>
            </a:r>
            <a:r>
              <a:rPr lang="en"/>
              <a:t>, given the available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Doesn't necessarily involve thinking – e.g., blinking reflex – but  thinking should be in the service of rational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Aristotle (Nicomachean Ethics):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Every art and every inquiry, and similarly every action and pursuit, is thought to aim at some good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 agents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agent is an entity that perceives and acts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course is about designing rational agents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Abstractly, an agent is a function from percept histories to 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any given class of environments and tasks, we seek the agent (or class of agents) with the best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Caveat: computational limitations make perfect rationality unachievable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best program for given machine resources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prehistory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Philosophy: Logic, methods of reasoning, mind as physical system, foundations of learning, language, rationality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Mathematics: Formal representation and proof algorithms, computation, (un)decidability, (in)tractability, probability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Economics: Utility, decision theory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Neuroscience: Physical substrate for mental activity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Psychology: Phenomena of perception and motor control, experimental techniques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Computer: Building fast computers engineering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theory: Design systems that maximize an objective	function over time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Linguistics: Knowledge representation, grammar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